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79" r:id="rId6"/>
    <p:sldMasterId id="2147483688" r:id="rId7"/>
    <p:sldMasterId id="2147483681" r:id="rId8"/>
    <p:sldMasterId id="2147483683" r:id="rId9"/>
  </p:sldMasterIdLst>
  <p:notesMasterIdLst>
    <p:notesMasterId r:id="rId19"/>
  </p:notesMasterIdLst>
  <p:sldIdLst>
    <p:sldId id="420" r:id="rId10"/>
    <p:sldId id="1088" r:id="rId11"/>
    <p:sldId id="1090" r:id="rId12"/>
    <p:sldId id="1091" r:id="rId13"/>
    <p:sldId id="1092" r:id="rId14"/>
    <p:sldId id="1093" r:id="rId15"/>
    <p:sldId id="1094" r:id="rId16"/>
    <p:sldId id="1095" r:id="rId17"/>
    <p:sldId id="10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na De Giorgi" initials="MDG" lastIdx="1" clrIdx="0">
    <p:extLst>
      <p:ext uri="{19B8F6BF-5375-455C-9EA6-DF929625EA0E}">
        <p15:presenceInfo xmlns:p15="http://schemas.microsoft.com/office/powerpoint/2012/main" userId="S::marina.degiorgi@geant.org::6a91c7ad-f824-4005-8c6e-460699cd9346" providerId="AD"/>
      </p:ext>
    </p:extLst>
  </p:cmAuthor>
  <p:cmAuthor id="2" name="Paul Hasleham" initials="PH" lastIdx="1" clrIdx="1">
    <p:extLst>
      <p:ext uri="{19B8F6BF-5375-455C-9EA6-DF929625EA0E}">
        <p15:presenceInfo xmlns:p15="http://schemas.microsoft.com/office/powerpoint/2012/main" userId="vue7nv8lUmvJnVoN18htNPcEISingpEqoE+wkukXTH0=" providerId="None"/>
      </p:ext>
    </p:extLst>
  </p:cmAuthor>
  <p:cmAuthor id="3" name="Leonardo Marino" initials="LM" lastIdx="2" clrIdx="2">
    <p:extLst>
      <p:ext uri="{19B8F6BF-5375-455C-9EA6-DF929625EA0E}">
        <p15:presenceInfo xmlns:p15="http://schemas.microsoft.com/office/powerpoint/2012/main" userId="85O0jWq4khe/e03UXpgSX/u+MVRG/EN6OCKD0xVajVE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B8BD"/>
    <a:srgbClr val="C4457A"/>
    <a:srgbClr val="1F4270"/>
    <a:srgbClr val="F4E200"/>
    <a:srgbClr val="002060"/>
    <a:srgbClr val="45A342"/>
    <a:srgbClr val="0ABBC2"/>
    <a:srgbClr val="1F4E79"/>
    <a:srgbClr val="30338F"/>
    <a:srgbClr val="FFD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8" autoAdjust="0"/>
    <p:restoredTop sz="96300" autoAdjust="0"/>
  </p:normalViewPr>
  <p:slideViewPr>
    <p:cSldViewPr snapToGrid="0">
      <p:cViewPr varScale="1">
        <p:scale>
          <a:sx n="82" d="100"/>
          <a:sy n="82" d="100"/>
        </p:scale>
        <p:origin x="1042" y="58"/>
      </p:cViewPr>
      <p:guideLst/>
    </p:cSldViewPr>
  </p:slideViewPr>
  <p:outlineViewPr>
    <p:cViewPr>
      <p:scale>
        <a:sx n="33" d="100"/>
        <a:sy n="33" d="100"/>
      </p:scale>
      <p:origin x="0" y="-440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32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FA2B-42E7-483C-89A7-B63D17235420}" type="datetimeFigureOut">
              <a:rPr lang="en-GB" smtClean="0"/>
              <a:t>30/05/2023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6957-3063-4AF5-9C10-771E4439D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9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7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2015 and the idea of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WiFiMon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born: Monitoring the performance of Wi-Fi networks as experienced by their end users without requiring their intervention, presented</a:t>
            </a: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the community at TNC15, Porto. End-user crowdsourced measurements are complemented by</a:t>
            </a: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probes that monitor Wi-Fi performance from fixed network positions, whereas data from RADIUS and DHCP logs are used to report performance per network Access Point, thus enabling the detection of underperforming Wi-Fi segments.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WiFiMon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capabilities will be subsequently challenged by monitoring the conference venues of prominent GÉANT meetings.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WiFiMon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pilots in TNC19 and GÉANT Symposium 2020 delivered promising results and led to the declaration of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WiFiMon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an official GÉANT service. To offer better services, 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WiFiMon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integrated with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NMaaS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cloudify some of its components, automating 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wifimon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installation. Additional steps are also followed: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WiFiMon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becomes more appealing and user friendly by redesigning its User Interface, support for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eduroam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monitoring is provided, whereas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WiFiMon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monitoring capabilities are</a:t>
            </a: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enriched by incorporating popular network monitoring solutions and standardized protocols, e.g., TWAMP. </a:t>
            </a:r>
            <a:r>
              <a:rPr lang="en-GB" sz="1200" dirty="0" err="1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WiFiMon</a:t>
            </a:r>
            <a:r>
              <a:rPr lang="en-GB" sz="12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team is currently trying to simplify probe configuration and control; automation tools are employed to configure probes from a centralized location, while reducing administrator effort.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21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6957-3063-4AF5-9C10-771E4439D9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78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A939C3-905C-4049-D5FD-91F532688AE0}"/>
              </a:ext>
            </a:extLst>
          </p:cNvPr>
          <p:cNvSpPr/>
          <p:nvPr userDrawn="1"/>
        </p:nvSpPr>
        <p:spPr>
          <a:xfrm>
            <a:off x="0" y="-22301"/>
            <a:ext cx="12032535" cy="6338264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F30A1-C025-1F55-1C24-49A097BD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7AC89-A300-37E0-582A-DEC698078DFC}"/>
              </a:ext>
            </a:extLst>
          </p:cNvPr>
          <p:cNvSpPr/>
          <p:nvPr userDrawn="1"/>
        </p:nvSpPr>
        <p:spPr>
          <a:xfrm>
            <a:off x="12754" y="4832211"/>
            <a:ext cx="12179246" cy="2042360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079E9-6E43-7154-64B2-1A5EEF4F8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623F1CF0-B6DA-C595-B8D5-3F120932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54" y="2314410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09EE48B-16DB-EFC1-DECD-D77BE81D890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4354" y="2777636"/>
            <a:ext cx="10444393" cy="479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subtitle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41A64-01CD-4B12-F0DF-7AA9843D140F}"/>
              </a:ext>
            </a:extLst>
          </p:cNvPr>
          <p:cNvSpPr/>
          <p:nvPr userDrawn="1"/>
        </p:nvSpPr>
        <p:spPr>
          <a:xfrm>
            <a:off x="11037739" y="5716824"/>
            <a:ext cx="1171195" cy="1171195"/>
          </a:xfrm>
          <a:custGeom>
            <a:avLst/>
            <a:gdLst>
              <a:gd name="connsiteX0" fmla="*/ 0 w 1402596"/>
              <a:gd name="connsiteY0" fmla="*/ 0 h 1402596"/>
              <a:gd name="connsiteX1" fmla="*/ 1402596 w 1402596"/>
              <a:gd name="connsiteY1" fmla="*/ 0 h 1402596"/>
              <a:gd name="connsiteX2" fmla="*/ 1402596 w 1402596"/>
              <a:gd name="connsiteY2" fmla="*/ 1402596 h 1402596"/>
              <a:gd name="connsiteX3" fmla="*/ 0 w 1402596"/>
              <a:gd name="connsiteY3" fmla="*/ 1402596 h 1402596"/>
              <a:gd name="connsiteX4" fmla="*/ 0 w 1402596"/>
              <a:gd name="connsiteY4" fmla="*/ 0 h 1402596"/>
              <a:gd name="connsiteX0" fmla="*/ 0 w 1402596"/>
              <a:gd name="connsiteY0" fmla="*/ 1402596 h 1402596"/>
              <a:gd name="connsiteX1" fmla="*/ 1402596 w 1402596"/>
              <a:gd name="connsiteY1" fmla="*/ 0 h 1402596"/>
              <a:gd name="connsiteX2" fmla="*/ 1402596 w 1402596"/>
              <a:gd name="connsiteY2" fmla="*/ 1402596 h 1402596"/>
              <a:gd name="connsiteX3" fmla="*/ 0 w 1402596"/>
              <a:gd name="connsiteY3" fmla="*/ 1402596 h 140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596" h="1402596">
                <a:moveTo>
                  <a:pt x="0" y="1402596"/>
                </a:moveTo>
                <a:lnTo>
                  <a:pt x="1402596" y="0"/>
                </a:lnTo>
                <a:lnTo>
                  <a:pt x="1402596" y="1402596"/>
                </a:lnTo>
                <a:lnTo>
                  <a:pt x="0" y="14025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28DAA213-132D-6A2A-F21C-9C7AAC5538AA}"/>
              </a:ext>
            </a:extLst>
          </p:cNvPr>
          <p:cNvSpPr/>
          <p:nvPr userDrawn="1"/>
        </p:nvSpPr>
        <p:spPr>
          <a:xfrm rot="18940972">
            <a:off x="10539361" y="5650681"/>
            <a:ext cx="1640667" cy="774393"/>
          </a:xfrm>
          <a:custGeom>
            <a:avLst/>
            <a:gdLst>
              <a:gd name="connsiteX0" fmla="*/ 0 w 1591482"/>
              <a:gd name="connsiteY0" fmla="*/ 750465 h 750465"/>
              <a:gd name="connsiteX1" fmla="*/ 795741 w 1591482"/>
              <a:gd name="connsiteY1" fmla="*/ 0 h 750465"/>
              <a:gd name="connsiteX2" fmla="*/ 1591482 w 1591482"/>
              <a:gd name="connsiteY2" fmla="*/ 750465 h 750465"/>
              <a:gd name="connsiteX3" fmla="*/ 0 w 1591482"/>
              <a:gd name="connsiteY3" fmla="*/ 750465 h 750465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482"/>
              <a:gd name="connsiteY0" fmla="*/ 761518 h 761518"/>
              <a:gd name="connsiteX1" fmla="*/ 784688 w 1591482"/>
              <a:gd name="connsiteY1" fmla="*/ 0 h 761518"/>
              <a:gd name="connsiteX2" fmla="*/ 1591482 w 1591482"/>
              <a:gd name="connsiteY2" fmla="*/ 761518 h 761518"/>
              <a:gd name="connsiteX3" fmla="*/ 0 w 1591482"/>
              <a:gd name="connsiteY3" fmla="*/ 761518 h 761518"/>
              <a:gd name="connsiteX0" fmla="*/ 0 w 1591543"/>
              <a:gd name="connsiteY0" fmla="*/ 761518 h 761518"/>
              <a:gd name="connsiteX1" fmla="*/ 784688 w 1591543"/>
              <a:gd name="connsiteY1" fmla="*/ 0 h 761518"/>
              <a:gd name="connsiteX2" fmla="*/ 1591482 w 1591543"/>
              <a:gd name="connsiteY2" fmla="*/ 761518 h 761518"/>
              <a:gd name="connsiteX3" fmla="*/ 0 w 1591543"/>
              <a:gd name="connsiteY3" fmla="*/ 761518 h 761518"/>
              <a:gd name="connsiteX0" fmla="*/ 0 w 1591556"/>
              <a:gd name="connsiteY0" fmla="*/ 756181 h 756181"/>
              <a:gd name="connsiteX1" fmla="*/ 828613 w 1591556"/>
              <a:gd name="connsiteY1" fmla="*/ 0 h 756181"/>
              <a:gd name="connsiteX2" fmla="*/ 1591482 w 1591556"/>
              <a:gd name="connsiteY2" fmla="*/ 756181 h 756181"/>
              <a:gd name="connsiteX3" fmla="*/ 0 w 1591556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50"/>
              <a:gd name="connsiteY0" fmla="*/ 756181 h 756181"/>
              <a:gd name="connsiteX1" fmla="*/ 828613 w 1591550"/>
              <a:gd name="connsiteY1" fmla="*/ 0 h 756181"/>
              <a:gd name="connsiteX2" fmla="*/ 1591482 w 1591550"/>
              <a:gd name="connsiteY2" fmla="*/ 756181 h 756181"/>
              <a:gd name="connsiteX3" fmla="*/ 0 w 1591550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91548"/>
              <a:gd name="connsiteY0" fmla="*/ 756181 h 756181"/>
              <a:gd name="connsiteX1" fmla="*/ 828613 w 1591548"/>
              <a:gd name="connsiteY1" fmla="*/ 0 h 756181"/>
              <a:gd name="connsiteX2" fmla="*/ 1591482 w 1591548"/>
              <a:gd name="connsiteY2" fmla="*/ 756181 h 756181"/>
              <a:gd name="connsiteX3" fmla="*/ 0 w 1591548"/>
              <a:gd name="connsiteY3" fmla="*/ 756181 h 756181"/>
              <a:gd name="connsiteX0" fmla="*/ 0 w 1568383"/>
              <a:gd name="connsiteY0" fmla="*/ 780013 h 780013"/>
              <a:gd name="connsiteX1" fmla="*/ 805448 w 1568383"/>
              <a:gd name="connsiteY1" fmla="*/ 0 h 780013"/>
              <a:gd name="connsiteX2" fmla="*/ 1568317 w 1568383"/>
              <a:gd name="connsiteY2" fmla="*/ 756181 h 780013"/>
              <a:gd name="connsiteX3" fmla="*/ 0 w 1568383"/>
              <a:gd name="connsiteY3" fmla="*/ 780013 h 780013"/>
              <a:gd name="connsiteX0" fmla="*/ 28149 w 1596532"/>
              <a:gd name="connsiteY0" fmla="*/ 780013 h 780020"/>
              <a:gd name="connsiteX1" fmla="*/ 833597 w 1596532"/>
              <a:gd name="connsiteY1" fmla="*/ 0 h 780020"/>
              <a:gd name="connsiteX2" fmla="*/ 1596466 w 1596532"/>
              <a:gd name="connsiteY2" fmla="*/ 756181 h 780020"/>
              <a:gd name="connsiteX3" fmla="*/ 28149 w 1596532"/>
              <a:gd name="connsiteY3" fmla="*/ 780013 h 780020"/>
              <a:gd name="connsiteX0" fmla="*/ 28149 w 1596719"/>
              <a:gd name="connsiteY0" fmla="*/ 780013 h 780020"/>
              <a:gd name="connsiteX1" fmla="*/ 833597 w 1596719"/>
              <a:gd name="connsiteY1" fmla="*/ 0 h 780020"/>
              <a:gd name="connsiteX2" fmla="*/ 1596466 w 1596719"/>
              <a:gd name="connsiteY2" fmla="*/ 756181 h 780020"/>
              <a:gd name="connsiteX3" fmla="*/ 28149 w 1596719"/>
              <a:gd name="connsiteY3" fmla="*/ 780013 h 780020"/>
              <a:gd name="connsiteX0" fmla="*/ 26113 w 1594683"/>
              <a:gd name="connsiteY0" fmla="*/ 780013 h 780029"/>
              <a:gd name="connsiteX1" fmla="*/ 831561 w 1594683"/>
              <a:gd name="connsiteY1" fmla="*/ 0 h 780029"/>
              <a:gd name="connsiteX2" fmla="*/ 1594430 w 1594683"/>
              <a:gd name="connsiteY2" fmla="*/ 756181 h 780029"/>
              <a:gd name="connsiteX3" fmla="*/ 26113 w 1594683"/>
              <a:gd name="connsiteY3" fmla="*/ 780013 h 780029"/>
              <a:gd name="connsiteX0" fmla="*/ 19416 w 1587986"/>
              <a:gd name="connsiteY0" fmla="*/ 780013 h 852385"/>
              <a:gd name="connsiteX1" fmla="*/ 824864 w 1587986"/>
              <a:gd name="connsiteY1" fmla="*/ 0 h 852385"/>
              <a:gd name="connsiteX2" fmla="*/ 1587733 w 1587986"/>
              <a:gd name="connsiteY2" fmla="*/ 756181 h 852385"/>
              <a:gd name="connsiteX3" fmla="*/ 19416 w 1587986"/>
              <a:gd name="connsiteY3" fmla="*/ 780013 h 852385"/>
              <a:gd name="connsiteX0" fmla="*/ 19416 w 1587986"/>
              <a:gd name="connsiteY0" fmla="*/ 780013 h 852385"/>
              <a:gd name="connsiteX1" fmla="*/ 824864 w 1587986"/>
              <a:gd name="connsiteY1" fmla="*/ 0 h 852385"/>
              <a:gd name="connsiteX2" fmla="*/ 1587733 w 1587986"/>
              <a:gd name="connsiteY2" fmla="*/ 756181 h 852385"/>
              <a:gd name="connsiteX3" fmla="*/ 19416 w 1587986"/>
              <a:gd name="connsiteY3" fmla="*/ 780013 h 852385"/>
              <a:gd name="connsiteX0" fmla="*/ 19416 w 1587986"/>
              <a:gd name="connsiteY0" fmla="*/ 780013 h 780013"/>
              <a:gd name="connsiteX1" fmla="*/ 824864 w 1587986"/>
              <a:gd name="connsiteY1" fmla="*/ 0 h 780013"/>
              <a:gd name="connsiteX2" fmla="*/ 1587733 w 1587986"/>
              <a:gd name="connsiteY2" fmla="*/ 756181 h 780013"/>
              <a:gd name="connsiteX3" fmla="*/ 19416 w 1587986"/>
              <a:gd name="connsiteY3" fmla="*/ 780013 h 780013"/>
              <a:gd name="connsiteX0" fmla="*/ 0 w 1568570"/>
              <a:gd name="connsiteY0" fmla="*/ 780013 h 780013"/>
              <a:gd name="connsiteX1" fmla="*/ 805448 w 1568570"/>
              <a:gd name="connsiteY1" fmla="*/ 0 h 780013"/>
              <a:gd name="connsiteX2" fmla="*/ 1568317 w 1568570"/>
              <a:gd name="connsiteY2" fmla="*/ 756181 h 780013"/>
              <a:gd name="connsiteX3" fmla="*/ 0 w 1568570"/>
              <a:gd name="connsiteY3" fmla="*/ 780013 h 78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8570" h="780013">
                <a:moveTo>
                  <a:pt x="0" y="780013"/>
                </a:moveTo>
                <a:cubicBezTo>
                  <a:pt x="22577" y="772854"/>
                  <a:pt x="614066" y="457407"/>
                  <a:pt x="805448" y="0"/>
                </a:cubicBezTo>
                <a:cubicBezTo>
                  <a:pt x="1338525" y="651398"/>
                  <a:pt x="1577484" y="756042"/>
                  <a:pt x="1568317" y="756181"/>
                </a:cubicBezTo>
                <a:lnTo>
                  <a:pt x="0" y="780013"/>
                </a:lnTo>
                <a:close/>
              </a:path>
            </a:pathLst>
          </a:custGeom>
          <a:solidFill>
            <a:srgbClr val="303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479A2B-31D9-0E3C-9171-7C8A00505931}"/>
              </a:ext>
            </a:extLst>
          </p:cNvPr>
          <p:cNvSpPr txBox="1">
            <a:spLocks/>
          </p:cNvSpPr>
          <p:nvPr userDrawn="1"/>
        </p:nvSpPr>
        <p:spPr>
          <a:xfrm>
            <a:off x="11291245" y="6408696"/>
            <a:ext cx="1003253" cy="4793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b="1" cap="all" dirty="0">
                <a:solidFill>
                  <a:srgbClr val="EE426D"/>
                </a:solidFill>
              </a:rPr>
              <a:t>Gn5-1</a:t>
            </a:r>
            <a:endParaRPr lang="en-GB" sz="2000" b="1" cap="all" dirty="0">
              <a:solidFill>
                <a:srgbClr val="EE42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7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58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C02-CB49-7B46-F9C9-E6E7C6E1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6790A62-2E7B-5F7B-4677-4AD038BB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244539-6C7B-7301-9B0A-59FE06FB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1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5-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73417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96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N5-IC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7581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5-IC1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C02-CB49-7B46-F9C9-E6E7C6E1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6790A62-2E7B-5F7B-4677-4AD038BB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244539-6C7B-7301-9B0A-59FE06FB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1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4C84F7-885B-A94E-8E78-3C548CC59F92}"/>
              </a:ext>
            </a:extLst>
          </p:cNvPr>
          <p:cNvSpPr/>
          <p:nvPr userDrawn="1"/>
        </p:nvSpPr>
        <p:spPr>
          <a:xfrm>
            <a:off x="1538868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33503-981C-D64F-93D8-D1BA5F2FF6CB}"/>
              </a:ext>
            </a:extLst>
          </p:cNvPr>
          <p:cNvSpPr/>
          <p:nvPr userDrawn="1"/>
        </p:nvSpPr>
        <p:spPr>
          <a:xfrm>
            <a:off x="3077736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31B7F4-3BD6-224E-B99D-5A03C421D10D}"/>
              </a:ext>
            </a:extLst>
          </p:cNvPr>
          <p:cNvSpPr/>
          <p:nvPr userDrawn="1"/>
        </p:nvSpPr>
        <p:spPr>
          <a:xfrm>
            <a:off x="4616604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890159-B149-7240-8171-7C52C8290442}"/>
              </a:ext>
            </a:extLst>
          </p:cNvPr>
          <p:cNvSpPr/>
          <p:nvPr userDrawn="1"/>
        </p:nvSpPr>
        <p:spPr>
          <a:xfrm>
            <a:off x="6155472" y="6467707"/>
            <a:ext cx="1538868" cy="390293"/>
          </a:xfrm>
          <a:prstGeom prst="rect">
            <a:avLst/>
          </a:prstGeom>
          <a:solidFill>
            <a:srgbClr val="FFDD7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63192-1966-31A9-FD95-8217F77F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25" y="390292"/>
            <a:ext cx="9390692" cy="752705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solidFill>
                  <a:srgbClr val="1F4270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E5318C5-706F-F2A5-CB60-BE840063A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2675" y="6502153"/>
            <a:ext cx="569600" cy="32139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377"/>
            <a:fld id="{6FA41F67-6E16-BC4F-8A8C-42F359C0BCBA}" type="slidenum">
              <a:rPr lang="en-GB" smtClean="0"/>
              <a:pPr defTabSz="914377"/>
              <a:t>‹#›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5C0BC5-752A-CD9F-DAEB-92F43948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5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16E53-B331-D746-836D-0D6BAC2D7C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389" y="1567629"/>
            <a:ext cx="10444393" cy="4503737"/>
          </a:xfrm>
          <a:prstGeom prst="rect">
            <a:avLst/>
          </a:prstGeom>
        </p:spPr>
        <p:txBody>
          <a:bodyPr/>
          <a:lstStyle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5B5F70-4483-CEAA-B08B-0FAAFC15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89" y="387589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3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A939C3-905C-4049-D5FD-91F532688AE0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F30A1-C025-1F55-1C24-49A097BD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7AC89-A300-37E0-582A-DEC698078DFC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079E9-6E43-7154-64B2-1A5EEF4F8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623F1CF0-B6DA-C595-B8D5-3F1209326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4354" y="2187410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br>
              <a:rPr lang="en-US" dirty="0"/>
            </a:br>
            <a:endParaRPr lang="en-GB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909EE48B-16DB-EFC1-DECD-D77BE81D89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1199" y="2952989"/>
            <a:ext cx="10444393" cy="479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CCA3BB8-A994-4079-4751-525E79977CE8}"/>
              </a:ext>
            </a:extLst>
          </p:cNvPr>
          <p:cNvSpPr txBox="1">
            <a:spLocks/>
          </p:cNvSpPr>
          <p:nvPr userDrawn="1"/>
        </p:nvSpPr>
        <p:spPr>
          <a:xfrm>
            <a:off x="744354" y="5303545"/>
            <a:ext cx="5467827" cy="4276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bg1"/>
                </a:solidFill>
              </a:rPr>
              <a:t>www.geant.org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7868D09-7E26-5049-0782-B28B5EDDF4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9" y="5824136"/>
            <a:ext cx="1984777" cy="414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1AFB44-C939-9C74-C018-C6BB0EDC813E}"/>
              </a:ext>
            </a:extLst>
          </p:cNvPr>
          <p:cNvSpPr txBox="1"/>
          <p:nvPr userDrawn="1"/>
        </p:nvSpPr>
        <p:spPr>
          <a:xfrm>
            <a:off x="788189" y="3888884"/>
            <a:ext cx="6130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E5634-7C1C-5968-19AF-0C55F30326B9}"/>
              </a:ext>
            </a:extLst>
          </p:cNvPr>
          <p:cNvSpPr txBox="1"/>
          <p:nvPr userDrawn="1"/>
        </p:nvSpPr>
        <p:spPr>
          <a:xfrm>
            <a:off x="734921" y="3532276"/>
            <a:ext cx="61300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chemeClr val="bg1"/>
                </a:solidFill>
              </a:rPr>
              <a:t>Homepage</a:t>
            </a:r>
            <a:r>
              <a:rPr lang="en-GB" dirty="0">
                <a:solidFill>
                  <a:schemeClr val="bg1"/>
                </a:solidFill>
              </a:rPr>
              <a:t>: https://wiki.geant.org/display/WIF</a:t>
            </a:r>
            <a:endParaRPr lang="en-US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chemeClr val="bg1"/>
                </a:solidFill>
              </a:rPr>
              <a:t>WiFiMon</a:t>
            </a:r>
            <a:r>
              <a:rPr lang="en-US" b="1" dirty="0">
                <a:solidFill>
                  <a:schemeClr val="bg1"/>
                </a:solidFill>
              </a:rPr>
              <a:t> mailing list</a:t>
            </a:r>
            <a:r>
              <a:rPr lang="en-US" dirty="0">
                <a:solidFill>
                  <a:schemeClr val="bg1"/>
                </a:solidFill>
              </a:rPr>
              <a:t>: wifimon-ops@lists.geant.org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12741-CD79-9691-1B89-F69256FA9315}"/>
              </a:ext>
            </a:extLst>
          </p:cNvPr>
          <p:cNvSpPr txBox="1"/>
          <p:nvPr userDrawn="1"/>
        </p:nvSpPr>
        <p:spPr>
          <a:xfrm>
            <a:off x="744353" y="4459953"/>
            <a:ext cx="8381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images and the characters used on this presentation are lend from a sitcom ‘The Big Bang Theory’</a:t>
            </a:r>
          </a:p>
        </p:txBody>
      </p:sp>
    </p:spTree>
    <p:extLst>
      <p:ext uri="{BB962C8B-B14F-4D97-AF65-F5344CB8AC3E}">
        <p14:creationId xmlns:p14="http://schemas.microsoft.com/office/powerpoint/2010/main" val="268385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39E1F8-990F-F5B1-0F9A-2A6582A4B0A9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5A7FE-50B9-666E-795F-45B63970C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B5C591-99D1-235D-18AA-B504CEF331E4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4D23DF3-447B-8C13-7C2C-570B97CE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86023-3160-F54D-ABE2-A8AFA16E520E}"/>
              </a:ext>
            </a:extLst>
          </p:cNvPr>
          <p:cNvSpPr/>
          <p:nvPr userDrawn="1"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2B47DB-29AD-084C-8232-6CAF9C67327F}"/>
              </a:ext>
            </a:extLst>
          </p:cNvPr>
          <p:cNvSpPr txBox="1">
            <a:spLocks/>
          </p:cNvSpPr>
          <p:nvPr userDrawn="1"/>
        </p:nvSpPr>
        <p:spPr>
          <a:xfrm>
            <a:off x="10646471" y="105344"/>
            <a:ext cx="670560" cy="332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EB0FA4-9B1C-4D6B-AF0A-97437B69127A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r>
              <a:rPr lang="en-GB" dirty="0">
                <a:solidFill>
                  <a:schemeClr val="bg1"/>
                </a:solidFill>
              </a:rPr>
              <a:t>     |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65F78CF-3545-4647-AFFC-4E9114BD5F00}"/>
              </a:ext>
            </a:extLst>
          </p:cNvPr>
          <p:cNvSpPr txBox="1">
            <a:spLocks/>
          </p:cNvSpPr>
          <p:nvPr userDrawn="1"/>
        </p:nvSpPr>
        <p:spPr>
          <a:xfrm>
            <a:off x="11356610" y="139678"/>
            <a:ext cx="1268825" cy="2909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F4E200"/>
                </a:solidFill>
                <a:latin typeface="+mn-lt"/>
              </a:rPr>
              <a:t>GN5-1</a:t>
            </a:r>
            <a:endParaRPr lang="en-GB" sz="1200" b="1" dirty="0">
              <a:solidFill>
                <a:srgbClr val="F4E200"/>
              </a:solidFill>
              <a:latin typeface="+mn-lt"/>
            </a:endParaRPr>
          </a:p>
        </p:txBody>
      </p:sp>
      <p:pic>
        <p:nvPicPr>
          <p:cNvPr id="5" name="Picture 4" descr="A picture containing aircraft&#10;&#10;Description automatically generated">
            <a:extLst>
              <a:ext uri="{FF2B5EF4-FFF2-40B4-BE49-F238E27FC236}">
                <a16:creationId xmlns:a16="http://schemas.microsoft.com/office/drawing/2014/main" id="{A3DBBBB7-9CE4-D342-A765-EF35A5E66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70685" r="16055" b="24139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389" y="918524"/>
            <a:ext cx="10472611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88" y="1566391"/>
            <a:ext cx="10472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86023-3160-F54D-ABE2-A8AFA16E520E}"/>
              </a:ext>
            </a:extLst>
          </p:cNvPr>
          <p:cNvSpPr/>
          <p:nvPr userDrawn="1"/>
        </p:nvSpPr>
        <p:spPr>
          <a:xfrm>
            <a:off x="0" y="-38314"/>
            <a:ext cx="12192000" cy="593453"/>
          </a:xfrm>
          <a:prstGeom prst="rect">
            <a:avLst/>
          </a:prstGeom>
          <a:solidFill>
            <a:srgbClr val="1D2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2B47DB-29AD-084C-8232-6CAF9C67327F}"/>
              </a:ext>
            </a:extLst>
          </p:cNvPr>
          <p:cNvSpPr txBox="1">
            <a:spLocks/>
          </p:cNvSpPr>
          <p:nvPr userDrawn="1"/>
        </p:nvSpPr>
        <p:spPr>
          <a:xfrm>
            <a:off x="10646471" y="105344"/>
            <a:ext cx="670560" cy="332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EB0FA4-9B1C-4D6B-AF0A-97437B69127A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r>
              <a:rPr lang="en-GB" dirty="0">
                <a:solidFill>
                  <a:schemeClr val="bg1"/>
                </a:solidFill>
              </a:rPr>
              <a:t>     |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65F78CF-3545-4647-AFFC-4E9114BD5F00}"/>
              </a:ext>
            </a:extLst>
          </p:cNvPr>
          <p:cNvSpPr txBox="1">
            <a:spLocks/>
          </p:cNvSpPr>
          <p:nvPr userDrawn="1"/>
        </p:nvSpPr>
        <p:spPr>
          <a:xfrm>
            <a:off x="11356610" y="139678"/>
            <a:ext cx="1268825" cy="2909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F4E200"/>
                </a:solidFill>
                <a:latin typeface="+mn-lt"/>
              </a:rPr>
              <a:t>GN5-IC1</a:t>
            </a:r>
            <a:endParaRPr lang="en-GB" sz="1200" b="1" dirty="0">
              <a:solidFill>
                <a:srgbClr val="F4E200"/>
              </a:solidFill>
              <a:latin typeface="+mn-lt"/>
            </a:endParaRPr>
          </a:p>
        </p:txBody>
      </p:sp>
      <p:pic>
        <p:nvPicPr>
          <p:cNvPr id="5" name="Picture 4" descr="A picture containing aircraft&#10;&#10;Description automatically generated">
            <a:extLst>
              <a:ext uri="{FF2B5EF4-FFF2-40B4-BE49-F238E27FC236}">
                <a16:creationId xmlns:a16="http://schemas.microsoft.com/office/drawing/2014/main" id="{A3DBBBB7-9CE4-D342-A765-EF35A5E66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70685" r="16055" b="24139"/>
          <a:stretch/>
        </p:blipFill>
        <p:spPr>
          <a:xfrm flipH="1">
            <a:off x="0" y="-38313"/>
            <a:ext cx="10286482" cy="5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1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0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39E1F8-990F-F5B1-0F9A-2A6582A4B0A9}"/>
              </a:ext>
            </a:extLst>
          </p:cNvPr>
          <p:cNvSpPr/>
          <p:nvPr userDrawn="1"/>
        </p:nvSpPr>
        <p:spPr>
          <a:xfrm>
            <a:off x="0" y="-22302"/>
            <a:ext cx="12192000" cy="6842711"/>
          </a:xfrm>
          <a:prstGeom prst="rect">
            <a:avLst/>
          </a:prstGeom>
          <a:solidFill>
            <a:srgbClr val="30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5A7FE-50B9-666E-795F-45B63970C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t="60631" r="43125" b="7997"/>
          <a:stretch/>
        </p:blipFill>
        <p:spPr>
          <a:xfrm>
            <a:off x="711199" y="-22302"/>
            <a:ext cx="11480801" cy="5825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B5C591-99D1-235D-18AA-B504CEF331E4}"/>
              </a:ext>
            </a:extLst>
          </p:cNvPr>
          <p:cNvSpPr/>
          <p:nvPr userDrawn="1"/>
        </p:nvSpPr>
        <p:spPr>
          <a:xfrm>
            <a:off x="0" y="4828031"/>
            <a:ext cx="12192000" cy="2052067"/>
          </a:xfrm>
          <a:prstGeom prst="rect">
            <a:avLst/>
          </a:prstGeom>
          <a:solidFill>
            <a:srgbClr val="425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F881E-B96E-DF9A-A5E7-193EEFB67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504"/>
          <a:stretch/>
        </p:blipFill>
        <p:spPr>
          <a:xfrm>
            <a:off x="852542" y="682159"/>
            <a:ext cx="1432450" cy="6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5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800" b="1" kern="1200" dirty="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E7EDA4-3067-4DC1-E658-1AB44EC4A9F6}"/>
              </a:ext>
            </a:extLst>
          </p:cNvPr>
          <p:cNvSpPr txBox="1">
            <a:spLocks/>
          </p:cNvSpPr>
          <p:nvPr/>
        </p:nvSpPr>
        <p:spPr>
          <a:xfrm>
            <a:off x="744355" y="5186065"/>
            <a:ext cx="6199690" cy="4276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TNC23/Tirana, Albania</a:t>
            </a:r>
          </a:p>
          <a:p>
            <a:r>
              <a:rPr lang="en-US" sz="1600" dirty="0">
                <a:solidFill>
                  <a:schemeClr val="bg1"/>
                </a:solidFill>
              </a:rPr>
              <a:t>June 2023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7E757D6-C1A6-5F20-39AE-D5C4BC7D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WiFiMon</a:t>
            </a:r>
            <a:r>
              <a:rPr lang="en-US" dirty="0"/>
              <a:t> Probes for </a:t>
            </a:r>
            <a:br>
              <a:rPr lang="en-US" dirty="0"/>
            </a:br>
            <a:r>
              <a:rPr lang="en-US" dirty="0"/>
              <a:t>Digital Generations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4C65C26-CF99-E236-2A5D-989BA89C0B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387" y="3248826"/>
            <a:ext cx="10444393" cy="479323"/>
          </a:xfrm>
        </p:spPr>
        <p:txBody>
          <a:bodyPr lIns="91440" tIns="45720" rIns="91440" bIns="45720" anchor="t"/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MSc. Elisantila Gaci, RASH</a:t>
            </a:r>
          </a:p>
          <a:p>
            <a:r>
              <a:rPr lang="en-US" sz="1800" dirty="0" err="1">
                <a:cs typeface="Calibri"/>
              </a:rPr>
              <a:t>WiFiMon</a:t>
            </a:r>
            <a:r>
              <a:rPr lang="en-US" sz="1800" dirty="0">
                <a:cs typeface="Calibri"/>
              </a:rPr>
              <a:t> Service Owner</a:t>
            </a:r>
          </a:p>
        </p:txBody>
      </p:sp>
    </p:spTree>
    <p:extLst>
      <p:ext uri="{BB962C8B-B14F-4D97-AF65-F5344CB8AC3E}">
        <p14:creationId xmlns:p14="http://schemas.microsoft.com/office/powerpoint/2010/main" val="330254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9A5E-9296-8E1A-1DC9-0AB80A1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2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00924F-4736-718D-6E2B-FD0A9C6E8802}"/>
              </a:ext>
            </a:extLst>
          </p:cNvPr>
          <p:cNvSpPr/>
          <p:nvPr/>
        </p:nvSpPr>
        <p:spPr>
          <a:xfrm>
            <a:off x="-65316" y="-83975"/>
            <a:ext cx="12439533" cy="7061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graphic design, poster, screenshot&#10;&#10;Description automatically generated">
            <a:extLst>
              <a:ext uri="{FF2B5EF4-FFF2-40B4-BE49-F238E27FC236}">
                <a16:creationId xmlns:a16="http://schemas.microsoft.com/office/drawing/2014/main" id="{1BCC7FA8-4FFC-3DD0-6CE3-891A7701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16" y="139149"/>
            <a:ext cx="12192000" cy="74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CDF6C-75FD-F494-FC65-028C09176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2BD45-6DE1-234A-1D6A-7D62E06D7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9484" y="0"/>
            <a:ext cx="10865072" cy="7252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40A9D4-D3C3-4D02-9403-78A5AE46D22F}"/>
              </a:ext>
            </a:extLst>
          </p:cNvPr>
          <p:cNvSpPr/>
          <p:nvPr/>
        </p:nvSpPr>
        <p:spPr>
          <a:xfrm>
            <a:off x="-1" y="-97276"/>
            <a:ext cx="6825343" cy="7085906"/>
          </a:xfrm>
          <a:prstGeom prst="rect">
            <a:avLst/>
          </a:prstGeom>
          <a:gradFill flip="none" rotWithShape="1">
            <a:gsLst>
              <a:gs pos="69000">
                <a:schemeClr val="bg1"/>
              </a:gs>
              <a:gs pos="100000">
                <a:schemeClr val="bg1">
                  <a:alpha val="0"/>
                </a:schemeClr>
              </a:gs>
              <a:gs pos="82000">
                <a:srgbClr val="FFFFFF">
                  <a:alpha val="7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95;p42">
            <a:extLst>
              <a:ext uri="{FF2B5EF4-FFF2-40B4-BE49-F238E27FC236}">
                <a16:creationId xmlns:a16="http://schemas.microsoft.com/office/drawing/2014/main" id="{061E5315-2F9E-10FC-B456-F1BC4ED55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5126" y="558808"/>
            <a:ext cx="5430874" cy="90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WHP Configuration &amp; Control</a:t>
            </a:r>
            <a:endParaRPr sz="3600" dirty="0"/>
          </a:p>
        </p:txBody>
      </p:sp>
      <p:sp>
        <p:nvSpPr>
          <p:cNvPr id="8" name="Google Shape;296;p42">
            <a:extLst>
              <a:ext uri="{FF2B5EF4-FFF2-40B4-BE49-F238E27FC236}">
                <a16:creationId xmlns:a16="http://schemas.microsoft.com/office/drawing/2014/main" id="{60D0C6A6-A4D1-5276-8F27-8507B1EDCBE7}"/>
              </a:ext>
            </a:extLst>
          </p:cNvPr>
          <p:cNvSpPr txBox="1">
            <a:spLocks/>
          </p:cNvSpPr>
          <p:nvPr/>
        </p:nvSpPr>
        <p:spPr>
          <a:xfrm>
            <a:off x="534497" y="1864939"/>
            <a:ext cx="4970362" cy="1898167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u="sng" dirty="0">
                <a:solidFill>
                  <a:srgbClr val="01B9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approach </a:t>
            </a:r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Administrator feedback demonstrated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200" dirty="0">
                <a:solidFill>
                  <a:srgbClr val="01B9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200" b="1" dirty="0">
                <a:solidFill>
                  <a:srgbClr val="01B9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NAT networks</a:t>
            </a:r>
            <a:endParaRPr lang="en-US" sz="2200" dirty="0">
              <a:solidFill>
                <a:srgbClr val="01B9B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200" dirty="0">
                <a:solidFill>
                  <a:srgbClr val="01B9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2200" b="1" dirty="0">
                <a:solidFill>
                  <a:srgbClr val="01B9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networks</a:t>
            </a:r>
            <a:endParaRPr lang="en-US" sz="2200" dirty="0">
              <a:solidFill>
                <a:srgbClr val="01B9B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Administrators edit config directly</a:t>
            </a:r>
          </a:p>
        </p:txBody>
      </p:sp>
      <p:pic>
        <p:nvPicPr>
          <p:cNvPr id="9" name="Picture 8" descr="A picture containing text, screenshot, cartoon&#10;&#10;Description automatically generated">
            <a:extLst>
              <a:ext uri="{FF2B5EF4-FFF2-40B4-BE49-F238E27FC236}">
                <a16:creationId xmlns:a16="http://schemas.microsoft.com/office/drawing/2014/main" id="{3393BB49-EC78-C501-B8EC-819C5410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34" y="4032138"/>
            <a:ext cx="3246627" cy="248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C8FD50-A4C5-827C-86EF-1F67F095C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4</a:t>
            </a:fld>
            <a:endParaRPr lang="en-GB" dirty="0"/>
          </a:p>
        </p:txBody>
      </p:sp>
      <p:pic>
        <p:nvPicPr>
          <p:cNvPr id="5" name="Picture 4" descr="A picture containing text, person, indoor, preparing&#10;&#10;Description automatically generated">
            <a:extLst>
              <a:ext uri="{FF2B5EF4-FFF2-40B4-BE49-F238E27FC236}">
                <a16:creationId xmlns:a16="http://schemas.microsoft.com/office/drawing/2014/main" id="{007820B7-52C6-61A6-00D5-1AE92BBA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86" y="0"/>
            <a:ext cx="1032572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600F56-22CF-2493-4BF1-ACE290E508F6}"/>
              </a:ext>
            </a:extLst>
          </p:cNvPr>
          <p:cNvSpPr/>
          <p:nvPr/>
        </p:nvSpPr>
        <p:spPr>
          <a:xfrm>
            <a:off x="0" y="11723"/>
            <a:ext cx="5932714" cy="6988629"/>
          </a:xfrm>
          <a:prstGeom prst="rect">
            <a:avLst/>
          </a:prstGeom>
          <a:gradFill flip="none" rotWithShape="1">
            <a:gsLst>
              <a:gs pos="69000">
                <a:schemeClr val="bg1"/>
              </a:gs>
              <a:gs pos="100000">
                <a:schemeClr val="bg1">
                  <a:alpha val="0"/>
                </a:schemeClr>
              </a:gs>
              <a:gs pos="82000">
                <a:srgbClr val="FFFFFF">
                  <a:alpha val="7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95;p42">
            <a:extLst>
              <a:ext uri="{FF2B5EF4-FFF2-40B4-BE49-F238E27FC236}">
                <a16:creationId xmlns:a16="http://schemas.microsoft.com/office/drawing/2014/main" id="{FE7E46EE-C56E-DDC1-6CD6-97252CCD9E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765" y="400569"/>
            <a:ext cx="4377183" cy="81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Font typeface="Arial"/>
              <a:buNone/>
            </a:pPr>
            <a:r>
              <a:rPr lang="en-US" sz="2800" b="1" u="sng" dirty="0">
                <a:solidFill>
                  <a:srgbClr val="01B9BF"/>
                </a:solidFill>
              </a:rPr>
              <a:t>Novel approach </a:t>
            </a:r>
            <a:br>
              <a:rPr lang="en-US" sz="2800" b="1" u="sng" dirty="0">
                <a:solidFill>
                  <a:srgbClr val="01B9BF"/>
                </a:solidFill>
              </a:rPr>
            </a:br>
            <a:r>
              <a:rPr lang="en-US" sz="2800" b="1" u="sng" dirty="0">
                <a:solidFill>
                  <a:srgbClr val="01B9BF"/>
                </a:solidFill>
              </a:rPr>
              <a:t>required!!!</a:t>
            </a:r>
          </a:p>
        </p:txBody>
      </p:sp>
      <p:sp>
        <p:nvSpPr>
          <p:cNvPr id="8" name="Google Shape;296;p42">
            <a:extLst>
              <a:ext uri="{FF2B5EF4-FFF2-40B4-BE49-F238E27FC236}">
                <a16:creationId xmlns:a16="http://schemas.microsoft.com/office/drawing/2014/main" id="{71EF6736-953C-21A5-B441-4FC494FAEB2E}"/>
              </a:ext>
            </a:extLst>
          </p:cNvPr>
          <p:cNvSpPr txBox="1">
            <a:spLocks/>
          </p:cNvSpPr>
          <p:nvPr/>
        </p:nvSpPr>
        <p:spPr>
          <a:xfrm>
            <a:off x="597588" y="1500555"/>
            <a:ext cx="4377183" cy="192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Remote &amp; user-friendly configuration of WHP’s from a central point (WAS)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Ability to control WHP’s behind NAT networks</a:t>
            </a:r>
          </a:p>
          <a:p>
            <a:pPr marL="0" indent="0">
              <a:buFont typeface="Arial"/>
              <a:buNone/>
            </a:pPr>
            <a:endParaRPr lang="en-US" sz="2400" b="1" dirty="0"/>
          </a:p>
        </p:txBody>
      </p:sp>
      <p:pic>
        <p:nvPicPr>
          <p:cNvPr id="9" name="Picture 8" descr="A picture containing screenshot, text, cartoon&#10;&#10;Description automatically generated">
            <a:extLst>
              <a:ext uri="{FF2B5EF4-FFF2-40B4-BE49-F238E27FC236}">
                <a16:creationId xmlns:a16="http://schemas.microsoft.com/office/drawing/2014/main" id="{B65475A9-2A13-CC8D-1046-8F1EB69B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47" y="3494314"/>
            <a:ext cx="4464017" cy="308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2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629E78-C3A4-A6DD-7FCC-085D8D3A0658}"/>
              </a:ext>
            </a:extLst>
          </p:cNvPr>
          <p:cNvSpPr/>
          <p:nvPr/>
        </p:nvSpPr>
        <p:spPr>
          <a:xfrm>
            <a:off x="-65316" y="-83975"/>
            <a:ext cx="12439533" cy="7061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32013A-D88B-979B-62FF-EEFAE1F8154C}"/>
              </a:ext>
            </a:extLst>
          </p:cNvPr>
          <p:cNvSpPr/>
          <p:nvPr/>
        </p:nvSpPr>
        <p:spPr>
          <a:xfrm>
            <a:off x="-65316" y="-214689"/>
            <a:ext cx="12439532" cy="1175742"/>
          </a:xfrm>
          <a:prstGeom prst="rect">
            <a:avLst/>
          </a:prstGeom>
          <a:gradFill>
            <a:gsLst>
              <a:gs pos="0">
                <a:srgbClr val="12B8BD"/>
              </a:gs>
              <a:gs pos="70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E9A7A-BF67-591E-9A4F-2A13DC307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5</a:t>
            </a:fld>
            <a:endParaRPr lang="en-GB" dirty="0"/>
          </a:p>
        </p:txBody>
      </p:sp>
      <p:sp>
        <p:nvSpPr>
          <p:cNvPr id="5" name="Google Shape;295;p42">
            <a:extLst>
              <a:ext uri="{FF2B5EF4-FFF2-40B4-BE49-F238E27FC236}">
                <a16:creationId xmlns:a16="http://schemas.microsoft.com/office/drawing/2014/main" id="{0C228A2A-ABC9-1847-13D5-507BCC014C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4132" y="752560"/>
            <a:ext cx="5656237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Font typeface="Arial"/>
              <a:buNone/>
            </a:pPr>
            <a:r>
              <a:rPr lang="en-US" sz="3600" b="1" u="sng" dirty="0">
                <a:solidFill>
                  <a:srgbClr val="01B9BF"/>
                </a:solidFill>
              </a:rPr>
              <a:t>Novel approach required!!!</a:t>
            </a:r>
          </a:p>
        </p:txBody>
      </p:sp>
      <p:pic>
        <p:nvPicPr>
          <p:cNvPr id="6" name="Picture 5" descr="A picture containing text, screenshot, cartoon&#10;&#10;Description automatically generated">
            <a:extLst>
              <a:ext uri="{FF2B5EF4-FFF2-40B4-BE49-F238E27FC236}">
                <a16:creationId xmlns:a16="http://schemas.microsoft.com/office/drawing/2014/main" id="{F4D9CFB7-EA1E-4193-7A1E-09965FC6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27" y="2481663"/>
            <a:ext cx="4657074" cy="3565683"/>
          </a:xfrm>
          <a:prstGeom prst="rect">
            <a:avLst/>
          </a:prstGeom>
        </p:spPr>
      </p:pic>
      <p:sp>
        <p:nvSpPr>
          <p:cNvPr id="8" name="Google Shape;295;p42">
            <a:extLst>
              <a:ext uri="{FF2B5EF4-FFF2-40B4-BE49-F238E27FC236}">
                <a16:creationId xmlns:a16="http://schemas.microsoft.com/office/drawing/2014/main" id="{C1A2F40E-D061-7C08-1BE6-A120E46E3478}"/>
              </a:ext>
            </a:extLst>
          </p:cNvPr>
          <p:cNvSpPr txBox="1">
            <a:spLocks/>
          </p:cNvSpPr>
          <p:nvPr/>
        </p:nvSpPr>
        <p:spPr>
          <a:xfrm>
            <a:off x="1461102" y="761891"/>
            <a:ext cx="3194396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Calibri"/>
              <a:buNone/>
              <a:defRPr sz="3200" b="1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en-US" sz="3600" u="sng" dirty="0">
                <a:solidFill>
                  <a:srgbClr val="01B9BF"/>
                </a:solidFill>
              </a:rPr>
              <a:t>Old approach</a:t>
            </a:r>
          </a:p>
        </p:txBody>
      </p:sp>
      <p:pic>
        <p:nvPicPr>
          <p:cNvPr id="9" name="Picture 8" descr="A diagram of 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B868EE06-14EA-C1A5-C66F-1E988D269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45" y="1670141"/>
            <a:ext cx="4093472" cy="48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5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C6AE24-11C0-63FA-E35E-EE44A98BAFFF}"/>
              </a:ext>
            </a:extLst>
          </p:cNvPr>
          <p:cNvSpPr/>
          <p:nvPr/>
        </p:nvSpPr>
        <p:spPr>
          <a:xfrm>
            <a:off x="-65316" y="-83975"/>
            <a:ext cx="12439533" cy="7061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F66543-7D55-0432-3C8C-EF33EC4EA76D}"/>
              </a:ext>
            </a:extLst>
          </p:cNvPr>
          <p:cNvSpPr/>
          <p:nvPr/>
        </p:nvSpPr>
        <p:spPr>
          <a:xfrm>
            <a:off x="-65316" y="-214689"/>
            <a:ext cx="12439532" cy="1175742"/>
          </a:xfrm>
          <a:prstGeom prst="rect">
            <a:avLst/>
          </a:prstGeom>
          <a:gradFill>
            <a:gsLst>
              <a:gs pos="0">
                <a:srgbClr val="12B8BD"/>
              </a:gs>
              <a:gs pos="70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48F54-CC7B-39C3-8226-B37DDEFE0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6</a:t>
            </a:fld>
            <a:endParaRPr lang="en-GB" dirty="0"/>
          </a:p>
        </p:txBody>
      </p:sp>
      <p:sp>
        <p:nvSpPr>
          <p:cNvPr id="5" name="Google Shape;295;p42">
            <a:extLst>
              <a:ext uri="{FF2B5EF4-FFF2-40B4-BE49-F238E27FC236}">
                <a16:creationId xmlns:a16="http://schemas.microsoft.com/office/drawing/2014/main" id="{CB084D6D-EF09-9C32-2855-4A498B057C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2105" y="455949"/>
            <a:ext cx="6670296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i="1" dirty="0"/>
              <a:t>WHP Configuration Made easy</a:t>
            </a:r>
            <a:endParaRPr sz="3600" dirty="0"/>
          </a:p>
        </p:txBody>
      </p:sp>
      <p:pic>
        <p:nvPicPr>
          <p:cNvPr id="6" name="Picture 5" descr="A person in a red shirt&#10;&#10;Description automatically generated">
            <a:extLst>
              <a:ext uri="{FF2B5EF4-FFF2-40B4-BE49-F238E27FC236}">
                <a16:creationId xmlns:a16="http://schemas.microsoft.com/office/drawing/2014/main" id="{BDDCCB03-A1FC-5936-6885-ED6B226B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058" y="1708635"/>
            <a:ext cx="5735343" cy="4728161"/>
          </a:xfrm>
          <a:prstGeom prst="rect">
            <a:avLst/>
          </a:prstGeom>
        </p:spPr>
      </p:pic>
      <p:sp>
        <p:nvSpPr>
          <p:cNvPr id="7" name="Google Shape;296;p42">
            <a:extLst>
              <a:ext uri="{FF2B5EF4-FFF2-40B4-BE49-F238E27FC236}">
                <a16:creationId xmlns:a16="http://schemas.microsoft.com/office/drawing/2014/main" id="{A1B1251B-F5C4-F11E-8C6E-5AD58CD2B3DF}"/>
              </a:ext>
            </a:extLst>
          </p:cNvPr>
          <p:cNvSpPr txBox="1">
            <a:spLocks/>
          </p:cNvSpPr>
          <p:nvPr/>
        </p:nvSpPr>
        <p:spPr>
          <a:xfrm>
            <a:off x="4662966" y="900009"/>
            <a:ext cx="7435249" cy="83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Administrators (re)configure WHP’s from the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WiFiMon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UI</a:t>
            </a:r>
          </a:p>
        </p:txBody>
      </p:sp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531B750C-E046-BBAA-1AED-6F047A19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0" y="478780"/>
            <a:ext cx="3390679" cy="61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26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8BF56-21DE-F332-5733-AC8345EDC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7</a:t>
            </a:fld>
            <a:endParaRPr lang="en-GB" dirty="0"/>
          </a:p>
        </p:txBody>
      </p:sp>
      <p:pic>
        <p:nvPicPr>
          <p:cNvPr id="5" name="Picture 4" descr="A person standing next to a white 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232C0006-A5A9-7F25-D1D9-9C24A785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152" y="-89239"/>
            <a:ext cx="10554717" cy="7036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2D12AC-D05F-69EC-180C-6362E11C4F3C}"/>
              </a:ext>
            </a:extLst>
          </p:cNvPr>
          <p:cNvSpPr/>
          <p:nvPr/>
        </p:nvSpPr>
        <p:spPr>
          <a:xfrm>
            <a:off x="-1" y="0"/>
            <a:ext cx="5834743" cy="7265504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77000">
                <a:schemeClr val="bg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95;p42">
            <a:extLst>
              <a:ext uri="{FF2B5EF4-FFF2-40B4-BE49-F238E27FC236}">
                <a16:creationId xmlns:a16="http://schemas.microsoft.com/office/drawing/2014/main" id="{08CBF877-440A-E04B-F6B1-B34D511EB5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5327" y="448709"/>
            <a:ext cx="4357923" cy="86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Remote WHP Configuration Made Possible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296;p42">
            <a:extLst>
              <a:ext uri="{FF2B5EF4-FFF2-40B4-BE49-F238E27FC236}">
                <a16:creationId xmlns:a16="http://schemas.microsoft.com/office/drawing/2014/main" id="{F88BEE4F-7BFD-7EC9-2385-A66A540E95E6}"/>
              </a:ext>
            </a:extLst>
          </p:cNvPr>
          <p:cNvSpPr txBox="1">
            <a:spLocks/>
          </p:cNvSpPr>
          <p:nvPr/>
        </p:nvSpPr>
        <p:spPr>
          <a:xfrm>
            <a:off x="763942" y="1356970"/>
            <a:ext cx="4760694" cy="9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/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Solution based on the 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Salt</a:t>
            </a:r>
            <a:b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infrastructure management tool</a:t>
            </a:r>
          </a:p>
        </p:txBody>
      </p:sp>
      <p:sp>
        <p:nvSpPr>
          <p:cNvPr id="9" name="Google Shape;296;p42">
            <a:extLst>
              <a:ext uri="{FF2B5EF4-FFF2-40B4-BE49-F238E27FC236}">
                <a16:creationId xmlns:a16="http://schemas.microsoft.com/office/drawing/2014/main" id="{5D1FD3E3-DDE1-34F5-9D78-4D9197903BF9}"/>
              </a:ext>
            </a:extLst>
          </p:cNvPr>
          <p:cNvSpPr txBox="1">
            <a:spLocks/>
          </p:cNvSpPr>
          <p:nvPr/>
        </p:nvSpPr>
        <p:spPr>
          <a:xfrm>
            <a:off x="834716" y="2349445"/>
            <a:ext cx="3082747" cy="1634772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WiFiMon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Analysis Server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lang="en-US" sz="2200" b="1" dirty="0">
                <a:solidFill>
                  <a:srgbClr val="01B9B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Salt Master</a:t>
            </a:r>
            <a:endParaRPr lang="en-US" sz="2200" b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WiFiMon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Hardware Probes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</a:t>
            </a:r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</a:t>
            </a:r>
            <a:r>
              <a:rPr lang="en-US" sz="2200" b="1" dirty="0">
                <a:solidFill>
                  <a:srgbClr val="01B9B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Salt Minions</a:t>
            </a:r>
            <a:endParaRPr lang="en-US" sz="2200" b="1" dirty="0">
              <a:solidFill>
                <a:srgbClr val="01B9B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9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62AACA3B-20FA-5504-9992-7C7881321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46" y="4163142"/>
            <a:ext cx="3121417" cy="25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5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0E1AAD-D4DE-D4B6-C278-CA5E76C328E9}"/>
              </a:ext>
            </a:extLst>
          </p:cNvPr>
          <p:cNvSpPr/>
          <p:nvPr/>
        </p:nvSpPr>
        <p:spPr>
          <a:xfrm>
            <a:off x="-65316" y="-83975"/>
            <a:ext cx="12439533" cy="7061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E5536-A71D-6E4D-7C76-201B02C8B7DF}"/>
              </a:ext>
            </a:extLst>
          </p:cNvPr>
          <p:cNvSpPr/>
          <p:nvPr/>
        </p:nvSpPr>
        <p:spPr>
          <a:xfrm>
            <a:off x="-65316" y="-214689"/>
            <a:ext cx="12439532" cy="1175742"/>
          </a:xfrm>
          <a:prstGeom prst="rect">
            <a:avLst/>
          </a:prstGeom>
          <a:gradFill>
            <a:gsLst>
              <a:gs pos="0">
                <a:srgbClr val="12B8BD"/>
              </a:gs>
              <a:gs pos="70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FBCA4-C741-7EBE-607A-290D4C91A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6FA41F67-6E16-BC4F-8A8C-42F359C0BCBA}" type="slidenum">
              <a:rPr lang="en-GB" smtClean="0"/>
              <a:pPr defTabSz="914377"/>
              <a:t>8</a:t>
            </a:fld>
            <a:endParaRPr lang="en-GB" dirty="0"/>
          </a:p>
        </p:txBody>
      </p:sp>
      <p:pic>
        <p:nvPicPr>
          <p:cNvPr id="5" name="Picture 4" descr="A picture containing person, red&#10;&#10;Description automatically generated">
            <a:extLst>
              <a:ext uri="{FF2B5EF4-FFF2-40B4-BE49-F238E27FC236}">
                <a16:creationId xmlns:a16="http://schemas.microsoft.com/office/drawing/2014/main" id="{BC6D38F6-744D-46D8-06E4-1CACCE59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92" y="2264227"/>
            <a:ext cx="2809644" cy="3401506"/>
          </a:xfrm>
          <a:prstGeom prst="ellipse">
            <a:avLst/>
          </a:prstGeom>
        </p:spPr>
      </p:pic>
      <p:sp>
        <p:nvSpPr>
          <p:cNvPr id="6" name="Google Shape;295;p42">
            <a:extLst>
              <a:ext uri="{FF2B5EF4-FFF2-40B4-BE49-F238E27FC236}">
                <a16:creationId xmlns:a16="http://schemas.microsoft.com/office/drawing/2014/main" id="{1CECBEFF-D181-46C5-EE40-04EAF37D8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897" y="462825"/>
            <a:ext cx="7767045" cy="8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>
                <a:latin typeface="+mj-lt"/>
              </a:rPr>
              <a:t>Remote WHP Configuration Made Possible</a:t>
            </a:r>
            <a:endParaRPr sz="2800" dirty="0">
              <a:latin typeface="+mj-lt"/>
            </a:endParaRPr>
          </a:p>
        </p:txBody>
      </p:sp>
      <p:sp>
        <p:nvSpPr>
          <p:cNvPr id="7" name="Google Shape;296;p42">
            <a:extLst>
              <a:ext uri="{FF2B5EF4-FFF2-40B4-BE49-F238E27FC236}">
                <a16:creationId xmlns:a16="http://schemas.microsoft.com/office/drawing/2014/main" id="{FFC426CE-C40A-BB72-DAE1-62AD77763111}"/>
              </a:ext>
            </a:extLst>
          </p:cNvPr>
          <p:cNvSpPr txBox="1">
            <a:spLocks/>
          </p:cNvSpPr>
          <p:nvPr/>
        </p:nvSpPr>
        <p:spPr>
          <a:xfrm>
            <a:off x="992060" y="5044363"/>
            <a:ext cx="7707322" cy="76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01B9BF"/>
                </a:solidFill>
                <a:latin typeface="+mj-lt"/>
              </a:rPr>
              <a:t>Configuration files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generated from</a:t>
            </a:r>
            <a:r>
              <a:rPr lang="en-US" sz="2200" dirty="0">
                <a:latin typeface="+mj-lt"/>
              </a:rPr>
              <a:t> </a:t>
            </a:r>
            <a:r>
              <a:rPr lang="en-US" sz="2200" b="1" dirty="0">
                <a:solidFill>
                  <a:srgbClr val="01B9BF"/>
                </a:solidFill>
                <a:latin typeface="+mj-lt"/>
              </a:rPr>
              <a:t>templates</a:t>
            </a:r>
            <a:r>
              <a:rPr lang="en-US" sz="22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are transferred from the WAS to the respective probes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CA35B2-AC05-4956-7BEC-83467162191E}"/>
              </a:ext>
            </a:extLst>
          </p:cNvPr>
          <p:cNvSpPr/>
          <p:nvPr/>
        </p:nvSpPr>
        <p:spPr>
          <a:xfrm>
            <a:off x="461844" y="1891171"/>
            <a:ext cx="419878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3B838-3E7D-145D-44E2-3CFF7863081A}"/>
              </a:ext>
            </a:extLst>
          </p:cNvPr>
          <p:cNvSpPr/>
          <p:nvPr/>
        </p:nvSpPr>
        <p:spPr>
          <a:xfrm>
            <a:off x="437704" y="3827453"/>
            <a:ext cx="419878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488FF6CF-0A55-140C-DC21-A5C432945B4B}"/>
              </a:ext>
            </a:extLst>
          </p:cNvPr>
          <p:cNvSpPr txBox="1">
            <a:spLocks/>
          </p:cNvSpPr>
          <p:nvPr/>
        </p:nvSpPr>
        <p:spPr>
          <a:xfrm>
            <a:off x="980638" y="3662684"/>
            <a:ext cx="7100828" cy="104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01B9BF"/>
                </a:solidFill>
                <a:latin typeface="+mj-lt"/>
              </a:rPr>
              <a:t>Salt includes a </a:t>
            </a:r>
            <a:r>
              <a:rPr lang="en-US" sz="2200" b="1" dirty="0" err="1">
                <a:solidFill>
                  <a:srgbClr val="01B9BF"/>
                </a:solidFill>
                <a:latin typeface="+mj-lt"/>
              </a:rPr>
              <a:t>ZeroMQ</a:t>
            </a:r>
            <a:r>
              <a:rPr lang="en-US" sz="2200" b="1" dirty="0">
                <a:solidFill>
                  <a:srgbClr val="01B9BF"/>
                </a:solidFill>
                <a:latin typeface="+mj-lt"/>
              </a:rPr>
              <a:t> message broker: </a:t>
            </a:r>
            <a:br>
              <a:rPr lang="en-US" sz="2200" b="1" dirty="0">
                <a:solidFill>
                  <a:srgbClr val="FF0000"/>
                </a:solidFill>
                <a:latin typeface="+mj-lt"/>
              </a:rPr>
            </a:b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Parallel configuration regardless of the WHP number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54A3F2-4546-4D96-27F6-35C1D11D134C}"/>
              </a:ext>
            </a:extLst>
          </p:cNvPr>
          <p:cNvSpPr/>
          <p:nvPr/>
        </p:nvSpPr>
        <p:spPr>
          <a:xfrm>
            <a:off x="449125" y="5239425"/>
            <a:ext cx="419878" cy="401217"/>
          </a:xfrm>
          <a:prstGeom prst="ellipse">
            <a:avLst/>
          </a:prstGeom>
          <a:solidFill>
            <a:srgbClr val="01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3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Google Shape;296;p42">
            <a:extLst>
              <a:ext uri="{FF2B5EF4-FFF2-40B4-BE49-F238E27FC236}">
                <a16:creationId xmlns:a16="http://schemas.microsoft.com/office/drawing/2014/main" id="{C80BF86F-DD41-0C3A-36B0-33C67BAEDDF4}"/>
              </a:ext>
            </a:extLst>
          </p:cNvPr>
          <p:cNvSpPr txBox="1">
            <a:spLocks/>
          </p:cNvSpPr>
          <p:nvPr/>
        </p:nvSpPr>
        <p:spPr>
          <a:xfrm>
            <a:off x="992059" y="1698681"/>
            <a:ext cx="8220502" cy="163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01B9BF"/>
                </a:solidFill>
                <a:latin typeface="+mj-lt"/>
              </a:rPr>
              <a:t>Salt establishes application layer communication: </a:t>
            </a:r>
            <a:br>
              <a:rPr lang="en-US" sz="2200" b="1" dirty="0">
                <a:solidFill>
                  <a:srgbClr val="FF0000"/>
                </a:solidFill>
                <a:latin typeface="+mj-lt"/>
              </a:rPr>
            </a:b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-   WHP’s are remotely configured from the WAS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Remote reconfiguration possible even for WHP’s behind NAT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Public IP addresses are not required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IP space is consumed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552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957C4-33F6-A01F-C64A-191BBE10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51878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B776F485-3B96-461F-AC21-600D16C25E05}"/>
    </a:ext>
  </a:extLst>
</a:theme>
</file>

<file path=ppt/theme/theme2.xml><?xml version="1.0" encoding="utf-8"?>
<a:theme xmlns:a="http://schemas.openxmlformats.org/drawingml/2006/main" name="Standard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98334A8B-A537-4573-9C8D-C428CDEA7909}"/>
    </a:ext>
  </a:extLst>
</a:theme>
</file>

<file path=ppt/theme/theme3.xml><?xml version="1.0" encoding="utf-8"?>
<a:theme xmlns:a="http://schemas.openxmlformats.org/drawingml/2006/main" name="1_Standard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FB1710B8-3A7F-48D0-843F-9D00F382730D}"/>
    </a:ext>
  </a:extLst>
</a:theme>
</file>

<file path=ppt/theme/theme4.xml><?xml version="1.0" encoding="utf-8"?>
<a:theme xmlns:a="http://schemas.openxmlformats.org/drawingml/2006/main" name="blank">
  <a:themeElements>
    <a:clrScheme name="GN5">
      <a:dk1>
        <a:srgbClr val="004461"/>
      </a:dk1>
      <a:lt1>
        <a:srgbClr val="FFFFFF"/>
      </a:lt1>
      <a:dk2>
        <a:srgbClr val="FFDD7D"/>
      </a:dk2>
      <a:lt2>
        <a:srgbClr val="3C51A2"/>
      </a:lt2>
      <a:accent1>
        <a:srgbClr val="0ABBC2"/>
      </a:accent1>
      <a:accent2>
        <a:srgbClr val="1AAA88"/>
      </a:accent2>
      <a:accent3>
        <a:srgbClr val="EE416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667AA67F-9767-4B7D-9A78-71A5C532A7BD}"/>
    </a:ext>
  </a:extLst>
</a:theme>
</file>

<file path=ppt/theme/theme5.xml><?xml version="1.0" encoding="utf-8"?>
<a:theme xmlns:a="http://schemas.openxmlformats.org/drawingml/2006/main" name="En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5-1 presentation" id="{2D3BD044-C4A3-4960-9D24-09F7295E1D11}" vid="{04C7ED01-9969-4C91-9850-52FF073C9A5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PersistId xmlns="8228d8e9-cc2d-4be2-9152-6eed6b2f3705" xsi:nil="true"/>
    <Document_x0020_ID xmlns="8228d8e9-cc2d-4be2-9152-6eed6b2f3705">GN5-1-23-8511C6</Document_x0020_ID>
    <_dlc_DocId xmlns="8228d8e9-cc2d-4be2-9152-6eed6b2f3705">GN43-1341242381-276</_dlc_DocId>
    <_dlc_DocIdUrl xmlns="8228d8e9-cc2d-4be2-9152-6eed6b2f3705">
      <Url>https://geantprojects.sharepoint.com/sites/gn4-3/management/pmo/_layouts/15/DocIdRedir.aspx?ID=GN43-1341242381-276</Url>
      <Description>GN43-1341242381-276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9964085BF03940BF1408810DA7C764" ma:contentTypeVersion="8" ma:contentTypeDescription="Create a new document." ma:contentTypeScope="" ma:versionID="a117e5615bdb4a3d6028115d9a02e72f">
  <xsd:schema xmlns:xsd="http://www.w3.org/2001/XMLSchema" xmlns:xs="http://www.w3.org/2001/XMLSchema" xmlns:p="http://schemas.microsoft.com/office/2006/metadata/properties" xmlns:ns2="8228d8e9-cc2d-4be2-9152-6eed6b2f3705" xmlns:ns3="5908ebff-5f8e-4240-93d2-61fbc062eddd" targetNamespace="http://schemas.microsoft.com/office/2006/metadata/properties" ma:root="true" ma:fieldsID="efb6cdc4fa938cfac5929b374edecd0f" ns2:_="" ns3:_="">
    <xsd:import namespace="8228d8e9-cc2d-4be2-9152-6eed6b2f3705"/>
    <xsd:import namespace="5908ebff-5f8e-4240-93d2-61fbc062edd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Document_x0020_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28d8e9-cc2d-4be2-9152-6eed6b2f37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Document_x0020_ID" ma:index="13" nillable="true" ma:displayName="Document ID" ma:description="This column will be updated automatically 1 minute after the document is added." ma:internalName="Document_x0020_ID">
      <xsd:simpleType>
        <xsd:restriction base="dms:Text">
          <xsd:maxLength value="255"/>
        </xsd:restriction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08ebff-5f8e-4240-93d2-61fbc062e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4AF093-2412-438C-B9DC-1B8A4FA5D4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65A57B-A086-431F-A711-70FFA3A8278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1142297-D27D-4CF8-893C-69C47FAFB1BB}">
  <ds:schemaRefs>
    <ds:schemaRef ds:uri="http://schemas.microsoft.com/office/2006/metadata/properties"/>
    <ds:schemaRef ds:uri="http://schemas.microsoft.com/office/infopath/2007/PartnerControls"/>
    <ds:schemaRef ds:uri="caeb1846-cdfb-4597-893b-2ae440ff70d1"/>
    <ds:schemaRef ds:uri="http://schemas.microsoft.com/sharepoint/v3"/>
    <ds:schemaRef ds:uri="8228d8e9-cc2d-4be2-9152-6eed6b2f3705"/>
  </ds:schemaRefs>
</ds:datastoreItem>
</file>

<file path=customXml/itemProps4.xml><?xml version="1.0" encoding="utf-8"?>
<ds:datastoreItem xmlns:ds="http://schemas.openxmlformats.org/officeDocument/2006/customXml" ds:itemID="{660DE6D5-1D5D-4AB0-A59C-D7A69D535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28d8e9-cc2d-4be2-9152-6eed6b2f3705"/>
    <ds:schemaRef ds:uri="5908ebff-5f8e-4240-93d2-61fbc062e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GN5-1 presentation</Template>
  <TotalTime>321</TotalTime>
  <Words>414</Words>
  <Application>Microsoft Office PowerPoint</Application>
  <PresentationFormat>Widescreen</PresentationFormat>
  <Paragraphs>49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Cover</vt:lpstr>
      <vt:lpstr>Standard layout</vt:lpstr>
      <vt:lpstr>1_Standard layout</vt:lpstr>
      <vt:lpstr>blank</vt:lpstr>
      <vt:lpstr>End Slide</vt:lpstr>
      <vt:lpstr>WiFiMon Probes for  Digital Generations</vt:lpstr>
      <vt:lpstr>PowerPoint Presentation</vt:lpstr>
      <vt:lpstr>WHP Configuration &amp; Control</vt:lpstr>
      <vt:lpstr>Novel approach  required!!!</vt:lpstr>
      <vt:lpstr>Novel approach required!!!</vt:lpstr>
      <vt:lpstr>WHP Configuration Made easy</vt:lpstr>
      <vt:lpstr>Remote WHP Configuration Made Possible</vt:lpstr>
      <vt:lpstr>Remote WHP Configuration Made Possible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WiFiMon Probes for Digital Generations</dc:title>
  <dc:creator>Elisantila Gaci</dc:creator>
  <cp:keywords>GN5-1</cp:keywords>
  <cp:lastModifiedBy>Elisantila Gaci</cp:lastModifiedBy>
  <cp:revision>7</cp:revision>
  <dcterms:created xsi:type="dcterms:W3CDTF">2023-05-29T08:40:15Z</dcterms:created>
  <dcterms:modified xsi:type="dcterms:W3CDTF">2023-05-30T17:28:44Z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0x010100C49964085BF03940BF1408810DA7C764</vt:lpwstr>
  </property>
  <property fmtid="{D5CDD505-2E9C-101B-9397-08002B2CF9AE}" pid="3" name="_dlc_DocIdItemGuid">
    <vt:lpwstr>6ae6d963-2624-4731-878b-b3e827956d39</vt:lpwstr>
  </property>
</Properties>
</file>